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8" r:id="rId3"/>
    <p:sldId id="273" r:id="rId4"/>
    <p:sldId id="263" r:id="rId5"/>
    <p:sldId id="268" r:id="rId6"/>
    <p:sldId id="265" r:id="rId7"/>
    <p:sldId id="269" r:id="rId8"/>
    <p:sldId id="270" r:id="rId9"/>
    <p:sldId id="271" r:id="rId10"/>
    <p:sldId id="272" r:id="rId11"/>
    <p:sldId id="274" r:id="rId12"/>
    <p:sldId id="275" r:id="rId13"/>
    <p:sldId id="276" r:id="rId14"/>
    <p:sldId id="280" r:id="rId15"/>
    <p:sldId id="283" r:id="rId16"/>
    <p:sldId id="286" r:id="rId17"/>
    <p:sldId id="281"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E62CA-4F1C-4F1B-B178-86CEA708B461}"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E62CA-4F1C-4F1B-B178-86CEA708B461}"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E62CA-4F1C-4F1B-B178-86CEA708B461}"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E62CA-4F1C-4F1B-B178-86CEA708B461}"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E62CA-4F1C-4F1B-B178-86CEA708B461}"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E62CA-4F1C-4F1B-B178-86CEA708B461}"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E62CA-4F1C-4F1B-B178-86CEA708B461}"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E62CA-4F1C-4F1B-B178-86CEA708B461}"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E62CA-4F1C-4F1B-B178-86CEA708B461}"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E62CA-4F1C-4F1B-B178-86CEA708B461}"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E62CA-4F1C-4F1B-B178-86CEA708B461}"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54E22-9416-43D4-9C1E-3FB1B9BAD4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E62CA-4F1C-4F1B-B178-86CEA708B461}"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54E22-9416-43D4-9C1E-3FB1B9BAD40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nessim.org/"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bethsarshalom.org.uk/" TargetMode="External"/><Relationship Id="rId2" Type="http://schemas.openxmlformats.org/officeDocument/2006/relationships/hyperlink" Target="http://www.chosenpeople.org.uk/" TargetMode="Externa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www.nessim.org/" TargetMode="External"/><Relationship Id="rId4" Type="http://schemas.openxmlformats.org/officeDocument/2006/relationships/hyperlink" Target="http://www.bmja.ne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bethsarshalom.org.uk/" TargetMode="External"/><Relationship Id="rId2" Type="http://schemas.openxmlformats.org/officeDocument/2006/relationships/hyperlink" Target="http://www.chosenpeople.org.uk/"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www.bmja.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amonam@chosenpeople.org.uk"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28736"/>
          </a:xfrm>
          <a:ln/>
        </p:spPr>
        <p:style>
          <a:lnRef idx="1">
            <a:schemeClr val="accent5"/>
          </a:lnRef>
          <a:fillRef idx="2">
            <a:schemeClr val="accent5"/>
          </a:fillRef>
          <a:effectRef idx="1">
            <a:schemeClr val="accent5"/>
          </a:effectRef>
          <a:fontRef idx="minor">
            <a:schemeClr val="dk1"/>
          </a:fontRef>
        </p:style>
        <p:txBody>
          <a:bodyPr>
            <a:normAutofit/>
          </a:bodyPr>
          <a:lstStyle/>
          <a:p>
            <a:r>
              <a:rPr lang="en-GB" sz="6600" dirty="0" smtClean="0">
                <a:cs typeface="Aharoni" pitchFamily="2" charset="-79"/>
              </a:rPr>
              <a:t>Chosen People Ministries</a:t>
            </a:r>
            <a:endParaRPr lang="en-US" sz="6600" dirty="0">
              <a:cs typeface="Aharoni" pitchFamily="2" charset="-79"/>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500174"/>
            <a:ext cx="9144000" cy="5357826"/>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w="9525">
            <a:solidFill>
              <a:srgbClr val="FFC000"/>
            </a:solidFill>
            <a:miter lim="800000"/>
            <a:headEnd/>
            <a:tailEnd/>
          </a:ln>
          <a:effectLst>
            <a:glow rad="139700">
              <a:schemeClr val="accent1">
                <a:satMod val="175000"/>
                <a:alpha val="40000"/>
              </a:schemeClr>
            </a:glow>
          </a:effectLst>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GB" sz="3200" b="1" dirty="0" smtClean="0"/>
              <a:t>The Feasts of Israel </a:t>
            </a:r>
            <a:endParaRPr lang="en-US" sz="3200" b="1" dirty="0"/>
          </a:p>
        </p:txBody>
      </p:sp>
      <p:sp>
        <p:nvSpPr>
          <p:cNvPr id="3" name="Content Placeholder 2"/>
          <p:cNvSpPr>
            <a:spLocks noGrp="1"/>
          </p:cNvSpPr>
          <p:nvPr>
            <p:ph sz="half" idx="1"/>
          </p:nvPr>
        </p:nvSpPr>
        <p:spPr>
          <a:xfrm>
            <a:off x="0" y="1357298"/>
            <a:ext cx="4495800" cy="5286412"/>
          </a:xfrm>
          <a:scene3d>
            <a:camera prst="perspectiveContrastingRightFacing"/>
            <a:lightRig rig="threePt" dir="t">
              <a:rot lat="0" lon="0" rev="1200000"/>
            </a:lightRig>
          </a:scene3d>
          <a:sp3d>
            <a:bevelT w="63500" h="25400" prst="convex"/>
          </a:sp3d>
        </p:spPr>
        <p:style>
          <a:lnRef idx="0">
            <a:schemeClr val="accent5"/>
          </a:lnRef>
          <a:fillRef idx="3">
            <a:schemeClr val="accent5"/>
          </a:fillRef>
          <a:effectRef idx="3">
            <a:schemeClr val="accent5"/>
          </a:effectRef>
          <a:fontRef idx="minor">
            <a:schemeClr val="lt1"/>
          </a:fontRef>
        </p:style>
        <p:txBody>
          <a:bodyPr>
            <a:normAutofit lnSpcReduction="10000"/>
          </a:bodyPr>
          <a:lstStyle/>
          <a:p>
            <a:r>
              <a:rPr lang="en-GB" dirty="0" smtClean="0"/>
              <a:t>It is exciting to see how Jesus is portrayed in the Feasts of Israel. </a:t>
            </a:r>
          </a:p>
          <a:p>
            <a:r>
              <a:rPr lang="en-GB" dirty="0" smtClean="0"/>
              <a:t>Explore the Jewish roots of your faith through a message on one of these Festivals.</a:t>
            </a:r>
          </a:p>
          <a:p>
            <a:r>
              <a:rPr lang="en-US" b="1" i="1" dirty="0" smtClean="0"/>
              <a:t>It is good for churches that want to know more about how Jewish customs and traditions illuminate the Gospels.</a:t>
            </a:r>
            <a:endParaRPr lang="en-US" b="1" i="1" dirty="0"/>
          </a:p>
        </p:txBody>
      </p:sp>
      <p:pic>
        <p:nvPicPr>
          <p:cNvPr id="14338" name="Picture 2" descr="\\Cp-server01\Users\ramonam\Desktop\Jewish pictures\Seeing_Jesus_CDs.jpg"/>
          <p:cNvPicPr>
            <a:picLocks noGrp="1" noChangeAspect="1" noChangeArrowheads="1"/>
          </p:cNvPicPr>
          <p:nvPr>
            <p:ph sz="half" idx="2"/>
          </p:nvPr>
        </p:nvPicPr>
        <p:blipFill>
          <a:blip r:embed="rId2" cstate="print"/>
          <a:srcRect/>
          <a:stretch>
            <a:fillRect/>
          </a:stretch>
        </p:blipFill>
        <p:spPr bwMode="auto">
          <a:xfrm>
            <a:off x="4714876" y="1142984"/>
            <a:ext cx="4429124" cy="5715016"/>
          </a:xfrm>
          <a:prstGeom prst="rect">
            <a:avLst/>
          </a:prstGeom>
          <a:noFill/>
          <a:scene3d>
            <a:camera prst="obliqueTopRight"/>
            <a:lightRig rig="threePt" dir="t"/>
          </a:scene3d>
          <a:sp3d>
            <a:bevelT w="152400" h="50800" prst="softRound"/>
          </a:sp3d>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GB" sz="3200" b="1" dirty="0" smtClean="0"/>
              <a:t>Messiah in the Old Testament</a:t>
            </a:r>
            <a:endParaRPr lang="en-US" sz="3200" b="1" dirty="0"/>
          </a:p>
        </p:txBody>
      </p:sp>
      <p:sp>
        <p:nvSpPr>
          <p:cNvPr id="3" name="Content Placeholder 2"/>
          <p:cNvSpPr>
            <a:spLocks noGrp="1"/>
          </p:cNvSpPr>
          <p:nvPr>
            <p:ph sz="half" idx="1"/>
          </p:nvPr>
        </p:nvSpPr>
        <p:spPr>
          <a:xfrm>
            <a:off x="142844" y="1600200"/>
            <a:ext cx="4572032" cy="4972072"/>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lstStyle/>
          <a:p>
            <a:r>
              <a:rPr lang="en-GB" dirty="0" smtClean="0"/>
              <a:t>This is a sermon outlining the major prophecies in the OT which predicted the coming of Messiah. </a:t>
            </a:r>
          </a:p>
          <a:p>
            <a:r>
              <a:rPr lang="en-GB" dirty="0" smtClean="0"/>
              <a:t>Explores the plan of salvation in the OT and helps Christians to better understand their Jewish neighbours.</a:t>
            </a:r>
            <a:endParaRPr lang="en-US" dirty="0"/>
          </a:p>
        </p:txBody>
      </p:sp>
      <p:pic>
        <p:nvPicPr>
          <p:cNvPr id="1028" name="Picture 4" descr="\\Cp-server01\Users\ramonam\Desktop\Jewish pictures\jesus_teaching.jpg"/>
          <p:cNvPicPr>
            <a:picLocks noGrp="1" noChangeAspect="1" noChangeArrowheads="1"/>
          </p:cNvPicPr>
          <p:nvPr>
            <p:ph sz="half" idx="2"/>
          </p:nvPr>
        </p:nvPicPr>
        <p:blipFill>
          <a:blip r:embed="rId2" cstate="print"/>
          <a:srcRect/>
          <a:stretch>
            <a:fillRect/>
          </a:stretch>
        </p:blipFill>
        <p:spPr bwMode="auto">
          <a:xfrm>
            <a:off x="4670456" y="1142984"/>
            <a:ext cx="4473544" cy="5715016"/>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GB" sz="3200" b="1" dirty="0" smtClean="0"/>
              <a:t>The Future of Israel</a:t>
            </a:r>
            <a:endParaRPr lang="en-US" sz="3200" b="1" dirty="0"/>
          </a:p>
        </p:txBody>
      </p:sp>
      <p:sp>
        <p:nvSpPr>
          <p:cNvPr id="3" name="Content Placeholder 2"/>
          <p:cNvSpPr>
            <a:spLocks noGrp="1"/>
          </p:cNvSpPr>
          <p:nvPr>
            <p:ph sz="half" idx="1"/>
          </p:nvPr>
        </p:nvSpPr>
        <p:spPr>
          <a:xfrm>
            <a:off x="0" y="1428736"/>
            <a:ext cx="4643438" cy="4952592"/>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lstStyle/>
          <a:p>
            <a:r>
              <a:rPr lang="en-GB" dirty="0" smtClean="0"/>
              <a:t>God’s plan for the Jewish people and the future of Gentiles and their role in the redemption of Israel </a:t>
            </a:r>
          </a:p>
          <a:p>
            <a:pPr>
              <a:buNone/>
            </a:pPr>
            <a:endParaRPr lang="en-GB" dirty="0" smtClean="0"/>
          </a:p>
          <a:p>
            <a:r>
              <a:rPr lang="en-GB" dirty="0" smtClean="0"/>
              <a:t>A combination of these messages makes a wonderful series that is well suited for either Sunday morning or evening service</a:t>
            </a:r>
            <a:endParaRPr lang="en-US" dirty="0"/>
          </a:p>
        </p:txBody>
      </p:sp>
      <p:pic>
        <p:nvPicPr>
          <p:cNvPr id="2050" name="Picture 2" descr="\\Cp-server01\Users\ramonam\Desktop\Jewish pictures\israel_flag.jpg"/>
          <p:cNvPicPr>
            <a:picLocks noGrp="1" noChangeAspect="1" noChangeArrowheads="1"/>
          </p:cNvPicPr>
          <p:nvPr>
            <p:ph sz="half" idx="2"/>
          </p:nvPr>
        </p:nvPicPr>
        <p:blipFill>
          <a:blip r:embed="rId2" cstate="print"/>
          <a:srcRect/>
          <a:stretch>
            <a:fillRect/>
          </a:stretch>
        </p:blipFill>
        <p:spPr bwMode="auto">
          <a:xfrm>
            <a:off x="4286248" y="1285860"/>
            <a:ext cx="4857752" cy="55721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GB" sz="3200" b="1" dirty="0" smtClean="0"/>
              <a:t>The Church and the Jewish People</a:t>
            </a:r>
            <a:endParaRPr lang="en-US" sz="3200" b="1" dirty="0"/>
          </a:p>
        </p:txBody>
      </p:sp>
      <p:sp>
        <p:nvSpPr>
          <p:cNvPr id="3" name="Content Placeholder 2"/>
          <p:cNvSpPr>
            <a:spLocks noGrp="1"/>
          </p:cNvSpPr>
          <p:nvPr>
            <p:ph sz="half" idx="1"/>
          </p:nvPr>
        </p:nvSpPr>
        <p:spPr>
          <a:xfrm>
            <a:off x="179512" y="1214422"/>
            <a:ext cx="4749678" cy="5238914"/>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normAutofit/>
          </a:bodyPr>
          <a:lstStyle/>
          <a:p>
            <a:r>
              <a:rPr lang="en-GB" dirty="0" smtClean="0"/>
              <a:t>Sermon rooted and grounded in Romans 9-11 and examines the relationship that exists between Israel and the Church.</a:t>
            </a:r>
          </a:p>
          <a:p>
            <a:endParaRPr lang="en-GB" dirty="0" smtClean="0"/>
          </a:p>
          <a:p>
            <a:r>
              <a:rPr lang="en-GB" dirty="0" smtClean="0"/>
              <a:t>This message will help believers see the need for Jewish evangelism and prayer for them.</a:t>
            </a:r>
            <a:endParaRPr lang="en-US" dirty="0"/>
          </a:p>
        </p:txBody>
      </p:sp>
      <p:pic>
        <p:nvPicPr>
          <p:cNvPr id="2050" name="Picture 2" descr="\\Cp-server01\Users\ramonam\Desktop\Jewish pictures\Zaspel-Z2.jpg"/>
          <p:cNvPicPr>
            <a:picLocks noGrp="1" noChangeAspect="1" noChangeArrowheads="1"/>
          </p:cNvPicPr>
          <p:nvPr>
            <p:ph sz="half" idx="2"/>
          </p:nvPr>
        </p:nvPicPr>
        <p:blipFill>
          <a:blip r:embed="rId2" cstate="print"/>
          <a:srcRect/>
          <a:stretch>
            <a:fillRect/>
          </a:stretch>
        </p:blipFill>
        <p:spPr bwMode="auto">
          <a:xfrm>
            <a:off x="4929190" y="1142984"/>
            <a:ext cx="4214810" cy="5715016"/>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3314"/>
            <a:ext cx="9144000" cy="649782"/>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dirty="0" smtClean="0"/>
              <a:t>Book a Speaker</a:t>
            </a:r>
            <a:endParaRPr lang="en-US" sz="3200" dirty="0"/>
          </a:p>
        </p:txBody>
      </p:sp>
      <p:sp>
        <p:nvSpPr>
          <p:cNvPr id="4" name="Text Placeholder 3"/>
          <p:cNvSpPr>
            <a:spLocks noGrp="1"/>
          </p:cNvSpPr>
          <p:nvPr>
            <p:ph type="body" sz="half" idx="2"/>
          </p:nvPr>
        </p:nvSpPr>
        <p:spPr>
          <a:xfrm>
            <a:off x="0" y="4357694"/>
            <a:ext cx="9144000" cy="2500306"/>
          </a:xfrm>
        </p:spPr>
        <p:style>
          <a:lnRef idx="0">
            <a:schemeClr val="accent5"/>
          </a:lnRef>
          <a:fillRef idx="3">
            <a:schemeClr val="accent5"/>
          </a:fillRef>
          <a:effectRef idx="3">
            <a:schemeClr val="accent5"/>
          </a:effectRef>
          <a:fontRef idx="minor">
            <a:schemeClr val="lt1"/>
          </a:fontRef>
        </p:style>
        <p:txBody>
          <a:bodyPr>
            <a:normAutofit/>
          </a:bodyPr>
          <a:lstStyle/>
          <a:p>
            <a:r>
              <a:rPr lang="en-US" sz="2800" dirty="0" smtClean="0"/>
              <a:t>Chosen People Ministries is scheduling two of its staff members for meetings this coming year. </a:t>
            </a:r>
            <a:r>
              <a:rPr lang="en-US" sz="2800" b="1" u="sng" dirty="0" smtClean="0"/>
              <a:t>Fiona Sorbala </a:t>
            </a:r>
            <a:r>
              <a:rPr lang="en-US" sz="2800" dirty="0" smtClean="0"/>
              <a:t>and </a:t>
            </a:r>
            <a:r>
              <a:rPr lang="en-US" sz="2800" i="1" dirty="0" smtClean="0"/>
              <a:t>Our Executive Director</a:t>
            </a:r>
            <a:r>
              <a:rPr lang="en-US" sz="2800" dirty="0" smtClean="0"/>
              <a:t>, </a:t>
            </a:r>
            <a:r>
              <a:rPr lang="en-US" sz="2800" b="1" u="sng" dirty="0" smtClean="0"/>
              <a:t>Daniel </a:t>
            </a:r>
            <a:r>
              <a:rPr lang="en-US" sz="2800" b="1" u="sng" dirty="0" err="1" smtClean="0">
                <a:solidFill>
                  <a:schemeClr val="tx1"/>
                </a:solidFill>
              </a:rPr>
              <a:t>Nessin</a:t>
            </a:r>
            <a:r>
              <a:rPr lang="en-US" sz="2800" dirty="0" smtClean="0"/>
              <a:t> are available throughout the year. Daniel’s personal site is: </a:t>
            </a:r>
            <a:r>
              <a:rPr lang="en-US" sz="2800" dirty="0" smtClean="0">
                <a:hlinkClick r:id="rId2"/>
              </a:rPr>
              <a:t>www.nessim.org</a:t>
            </a:r>
            <a:r>
              <a:rPr lang="en-US" sz="2800" dirty="0" smtClean="0"/>
              <a:t>. </a:t>
            </a:r>
            <a:endParaRPr lang="en-US" dirty="0"/>
          </a:p>
        </p:txBody>
      </p:sp>
      <p:pic>
        <p:nvPicPr>
          <p:cNvPr id="5122" name="Picture 2" descr="\\Cp-server01\Users\ramonam\Desktop\Jewish pictures\TME2150.jpg"/>
          <p:cNvPicPr>
            <a:picLocks noGrp="1" noChangeAspect="1" noChangeArrowheads="1"/>
          </p:cNvPicPr>
          <p:nvPr>
            <p:ph type="pic" idx="1"/>
          </p:nvPr>
        </p:nvPicPr>
        <p:blipFill>
          <a:blip r:embed="rId3" cstate="print"/>
          <a:srcRect l="8183" r="8183"/>
          <a:stretch>
            <a:fillRect/>
          </a:stretch>
        </p:blipFill>
        <p:spPr bwMode="auto">
          <a:xfrm>
            <a:off x="0" y="1"/>
            <a:ext cx="9144000" cy="3643313"/>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n-US" sz="3600" b="1" dirty="0" smtClean="0"/>
              <a:t>Daniel Nessim, </a:t>
            </a:r>
            <a:r>
              <a:rPr lang="en-US" sz="2400" dirty="0" smtClean="0"/>
              <a:t/>
            </a:r>
            <a:br>
              <a:rPr lang="en-US" sz="2400" dirty="0" smtClean="0"/>
            </a:br>
            <a:r>
              <a:rPr lang="en-US" sz="1600" b="1" dirty="0" smtClean="0"/>
              <a:t>is currently the Executive Director of </a:t>
            </a:r>
            <a:r>
              <a:rPr lang="en-US" sz="1600" b="1" dirty="0" smtClean="0">
                <a:hlinkClick r:id="rId2"/>
              </a:rPr>
              <a:t>Chosen People Ministries (UK)</a:t>
            </a:r>
            <a:r>
              <a:rPr lang="en-US" sz="1600" b="1" dirty="0" smtClean="0"/>
              <a:t>, leader of Messianic Congregation </a:t>
            </a:r>
            <a:r>
              <a:rPr lang="en-US" sz="1600" b="1" dirty="0" smtClean="0">
                <a:hlinkClick r:id="rId3"/>
              </a:rPr>
              <a:t>Beth </a:t>
            </a:r>
            <a:r>
              <a:rPr lang="en-US" sz="1600" b="1" dirty="0" err="1" smtClean="0">
                <a:hlinkClick r:id="rId3"/>
              </a:rPr>
              <a:t>Sar</a:t>
            </a:r>
            <a:r>
              <a:rPr lang="en-US" sz="1600" b="1" dirty="0" smtClean="0">
                <a:hlinkClick r:id="rId3"/>
              </a:rPr>
              <a:t> Shalom</a:t>
            </a:r>
            <a:r>
              <a:rPr lang="en-US" sz="1600" b="1" dirty="0" smtClean="0"/>
              <a:t>, and a trustee of the </a:t>
            </a:r>
            <a:r>
              <a:rPr lang="en-US" sz="1600" b="1" dirty="0" smtClean="0">
                <a:hlinkClick r:id="rId4"/>
              </a:rPr>
              <a:t>British Messianic Jewish Alliance</a:t>
            </a:r>
            <a:r>
              <a:rPr lang="en-US" sz="1600" b="1" dirty="0" smtClean="0"/>
              <a:t>. </a:t>
            </a:r>
            <a:br>
              <a:rPr lang="en-US" sz="1600" b="1" dirty="0" smtClean="0"/>
            </a:br>
            <a:endParaRPr lang="en-US" sz="2200" b="1" dirty="0"/>
          </a:p>
        </p:txBody>
      </p:sp>
      <p:sp>
        <p:nvSpPr>
          <p:cNvPr id="3" name="Content Placeholder 2"/>
          <p:cNvSpPr>
            <a:spLocks noGrp="1"/>
          </p:cNvSpPr>
          <p:nvPr>
            <p:ph sz="half" idx="1"/>
          </p:nvPr>
        </p:nvSpPr>
        <p:spPr>
          <a:xfrm>
            <a:off x="0" y="1340768"/>
            <a:ext cx="4786314" cy="5256584"/>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normAutofit fontScale="92500" lnSpcReduction="10000"/>
          </a:bodyPr>
          <a:lstStyle/>
          <a:p>
            <a:r>
              <a:rPr lang="en-US" dirty="0" smtClean="0"/>
              <a:t>Daniel is an accomplished speaker who has spoken extensively in Canada, the United Kingdom, the United States, and Israel. </a:t>
            </a:r>
          </a:p>
          <a:p>
            <a:r>
              <a:rPr lang="en-US" dirty="0" smtClean="0"/>
              <a:t>He is available for speaking engagements, television and radio interviews particularly on topics dealing with Biblical Judaism and its relevance to Jewish and non-Jewish believers in </a:t>
            </a:r>
            <a:r>
              <a:rPr lang="en-US" dirty="0" err="1" smtClean="0"/>
              <a:t>Yeshua</a:t>
            </a:r>
            <a:r>
              <a:rPr lang="en-US" dirty="0" smtClean="0"/>
              <a:t> (Jesus) today. </a:t>
            </a:r>
            <a:r>
              <a:rPr lang="en-US" dirty="0" smtClean="0">
                <a:hlinkClick r:id="rId5"/>
              </a:rPr>
              <a:t>www.nessim.org</a:t>
            </a:r>
            <a:r>
              <a:rPr lang="en-US" dirty="0" smtClean="0"/>
              <a:t> </a:t>
            </a:r>
            <a:endParaRPr lang="en-US" dirty="0"/>
          </a:p>
        </p:txBody>
      </p:sp>
      <p:pic>
        <p:nvPicPr>
          <p:cNvPr id="4098" name="Picture 2"/>
          <p:cNvPicPr>
            <a:picLocks noGrp="1" noChangeAspect="1" noChangeArrowheads="1"/>
          </p:cNvPicPr>
          <p:nvPr>
            <p:ph sz="half" idx="2"/>
          </p:nvPr>
        </p:nvPicPr>
        <p:blipFill>
          <a:blip r:embed="rId6" cstate="print"/>
          <a:srcRect/>
          <a:stretch>
            <a:fillRect/>
          </a:stretch>
        </p:blipFill>
        <p:spPr bwMode="auto">
          <a:xfrm>
            <a:off x="5072066" y="1142984"/>
            <a:ext cx="4071934" cy="571501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3200" b="1" dirty="0" smtClean="0">
                <a:solidFill>
                  <a:schemeClr val="bg1"/>
                </a:solidFill>
              </a:rPr>
              <a:t>Fiona Sorbala, </a:t>
            </a:r>
            <a:r>
              <a:rPr lang="en-US" sz="2000" dirty="0" smtClean="0"/>
              <a:t/>
            </a:r>
            <a:br>
              <a:rPr lang="en-US" sz="2000" dirty="0" smtClean="0"/>
            </a:br>
            <a:r>
              <a:rPr lang="en-US" sz="1600" b="1" dirty="0" smtClean="0">
                <a:solidFill>
                  <a:schemeClr val="bg1"/>
                </a:solidFill>
              </a:rPr>
              <a:t>is currently  an evangelist and Bible teacher  with  </a:t>
            </a:r>
            <a:r>
              <a:rPr lang="en-US" sz="1600" b="1" dirty="0" smtClean="0">
                <a:solidFill>
                  <a:schemeClr val="bg1"/>
                </a:solidFill>
                <a:hlinkClick r:id="rId2"/>
              </a:rPr>
              <a:t>Chosen People Ministries (UK)</a:t>
            </a:r>
            <a:r>
              <a:rPr lang="en-US" sz="1600" b="1" dirty="0" smtClean="0">
                <a:solidFill>
                  <a:schemeClr val="bg1"/>
                </a:solidFill>
              </a:rPr>
              <a:t>,  and part of the team  at  our Messianic Congregation </a:t>
            </a:r>
            <a:r>
              <a:rPr lang="en-US" sz="1600" b="1" dirty="0" smtClean="0">
                <a:solidFill>
                  <a:schemeClr val="bg1"/>
                </a:solidFill>
                <a:hlinkClick r:id="rId3"/>
              </a:rPr>
              <a:t>Beth </a:t>
            </a:r>
            <a:r>
              <a:rPr lang="en-US" sz="1600" b="1" dirty="0" err="1" smtClean="0">
                <a:solidFill>
                  <a:schemeClr val="bg1"/>
                </a:solidFill>
                <a:hlinkClick r:id="rId3"/>
              </a:rPr>
              <a:t>Sar</a:t>
            </a:r>
            <a:r>
              <a:rPr lang="en-US" sz="1600" b="1" dirty="0" smtClean="0">
                <a:solidFill>
                  <a:schemeClr val="bg1"/>
                </a:solidFill>
                <a:hlinkClick r:id="rId3"/>
              </a:rPr>
              <a:t> Shalom</a:t>
            </a:r>
            <a:r>
              <a:rPr lang="en-US" sz="1600" b="1" dirty="0" smtClean="0">
                <a:solidFill>
                  <a:schemeClr val="bg1"/>
                </a:solidFill>
              </a:rPr>
              <a:t>, and a trustee of the </a:t>
            </a:r>
            <a:r>
              <a:rPr lang="en-US" sz="1600" b="1" dirty="0" smtClean="0">
                <a:solidFill>
                  <a:schemeClr val="bg1"/>
                </a:solidFill>
                <a:hlinkClick r:id="rId4"/>
              </a:rPr>
              <a:t>British Messianic Jewish Alliance</a:t>
            </a:r>
            <a:r>
              <a:rPr lang="en-US" sz="1600" b="1" dirty="0" smtClean="0">
                <a:solidFill>
                  <a:schemeClr val="bg1"/>
                </a:solidFill>
              </a:rPr>
              <a:t>.</a:t>
            </a:r>
            <a:endParaRPr lang="en-US" sz="1600" b="1" dirty="0">
              <a:solidFill>
                <a:schemeClr val="bg1"/>
              </a:solidFill>
            </a:endParaRPr>
          </a:p>
        </p:txBody>
      </p:sp>
      <p:sp>
        <p:nvSpPr>
          <p:cNvPr id="3" name="Content Placeholder 2"/>
          <p:cNvSpPr>
            <a:spLocks noGrp="1"/>
          </p:cNvSpPr>
          <p:nvPr>
            <p:ph sz="half" idx="1"/>
          </p:nvPr>
        </p:nvSpPr>
        <p:spPr>
          <a:xfrm>
            <a:off x="0" y="1412776"/>
            <a:ext cx="5076056" cy="5445224"/>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pPr algn="just">
              <a:defRPr/>
            </a:pPr>
            <a:endParaRPr lang="en-US" dirty="0" smtClean="0"/>
          </a:p>
          <a:p>
            <a:pPr algn="just">
              <a:defRPr/>
            </a:pPr>
            <a:r>
              <a:rPr lang="en-US" dirty="0" smtClean="0"/>
              <a:t>Fiona is an accomplished speaker who has spoken extensively in the Former Soviet Union where she worked in Russia, Ukraine and Moldova, she is now based in London.</a:t>
            </a:r>
          </a:p>
          <a:p>
            <a:pPr algn="just">
              <a:defRPr/>
            </a:pPr>
            <a:r>
              <a:rPr lang="en-US" dirty="0" smtClean="0"/>
              <a:t>She is available for speaking engagements, television and radio interviews particularly on topics dealing with the Jewish Festivals and their relevance to Jewish and non-Jewish believers in </a:t>
            </a:r>
            <a:r>
              <a:rPr lang="en-US" dirty="0" err="1" smtClean="0"/>
              <a:t>Yeshua</a:t>
            </a:r>
            <a:r>
              <a:rPr lang="en-US" dirty="0" smtClean="0"/>
              <a:t> (Jesus) today,  as well as the Jewish roots of the Christian Faith and the lessons of the Tabernacle</a:t>
            </a:r>
          </a:p>
        </p:txBody>
      </p:sp>
      <p:pic>
        <p:nvPicPr>
          <p:cNvPr id="1026" name="Picture 2" descr="\\Cp-server01\Users\ramonam\Desktop\securedownload.jpg"/>
          <p:cNvPicPr>
            <a:picLocks noGrp="1" noChangeAspect="1" noChangeArrowheads="1"/>
          </p:cNvPicPr>
          <p:nvPr>
            <p:ph sz="half" idx="2"/>
          </p:nvPr>
        </p:nvPicPr>
        <p:blipFill>
          <a:blip r:embed="rId5" cstate="print"/>
          <a:srcRect/>
          <a:stretch>
            <a:fillRect/>
          </a:stretch>
        </p:blipFill>
        <p:spPr bwMode="auto">
          <a:xfrm>
            <a:off x="5076056" y="1268760"/>
            <a:ext cx="4067944" cy="55892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00430" cy="1435100"/>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dirty="0" smtClean="0"/>
              <a:t>Contact information</a:t>
            </a:r>
            <a:endParaRPr lang="en-US" sz="3200" dirty="0"/>
          </a:p>
        </p:txBody>
      </p:sp>
      <p:sp>
        <p:nvSpPr>
          <p:cNvPr id="4" name="Text Placeholder 3"/>
          <p:cNvSpPr>
            <a:spLocks noGrp="1"/>
          </p:cNvSpPr>
          <p:nvPr>
            <p:ph type="body" sz="half" idx="2"/>
          </p:nvPr>
        </p:nvSpPr>
        <p:spPr>
          <a:xfrm>
            <a:off x="0" y="1556792"/>
            <a:ext cx="3571868" cy="4680520"/>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normAutofit/>
          </a:bodyPr>
          <a:lstStyle/>
          <a:p>
            <a:r>
              <a:rPr lang="en-US" sz="2400" dirty="0" smtClean="0"/>
              <a:t>To schedule a CPM worker to speak on any of these topics  at your church or ministry event contact:</a:t>
            </a:r>
          </a:p>
          <a:p>
            <a:r>
              <a:rPr lang="en-GB" sz="1900" b="1" dirty="0" smtClean="0"/>
              <a:t>&lt;&gt;&lt; Ramona Muresan</a:t>
            </a:r>
            <a:endParaRPr lang="en-US" sz="1900" dirty="0" smtClean="0"/>
          </a:p>
          <a:p>
            <a:r>
              <a:rPr lang="en-GB" sz="1900" i="1" dirty="0" smtClean="0"/>
              <a:t>Office Administrator</a:t>
            </a:r>
            <a:endParaRPr lang="en-US" sz="1900" dirty="0" smtClean="0"/>
          </a:p>
          <a:p>
            <a:r>
              <a:rPr lang="en-GB" sz="1900" i="1" dirty="0" smtClean="0"/>
              <a:t>Chosen People Ministries</a:t>
            </a:r>
            <a:endParaRPr lang="en-US" sz="1900" dirty="0" smtClean="0"/>
          </a:p>
          <a:p>
            <a:r>
              <a:rPr lang="en-GB" sz="1900" i="1" dirty="0" smtClean="0"/>
              <a:t>PO Box 47871</a:t>
            </a:r>
            <a:endParaRPr lang="en-US" sz="1900" dirty="0" smtClean="0"/>
          </a:p>
          <a:p>
            <a:r>
              <a:rPr lang="en-GB" sz="1900" i="1" dirty="0" smtClean="0"/>
              <a:t>Golders Green</a:t>
            </a:r>
            <a:endParaRPr lang="en-US" sz="1900" dirty="0" smtClean="0"/>
          </a:p>
          <a:p>
            <a:r>
              <a:rPr lang="en-GB" sz="1900" i="1" dirty="0" smtClean="0"/>
              <a:t>LONDON NW11 1AL</a:t>
            </a:r>
            <a:endParaRPr lang="en-US" sz="1900" dirty="0" smtClean="0"/>
          </a:p>
          <a:p>
            <a:r>
              <a:rPr lang="en-GB" sz="1900" i="1" dirty="0" smtClean="0"/>
              <a:t>Phone: 020 8455 7911</a:t>
            </a:r>
            <a:endParaRPr lang="en-US" sz="1900" dirty="0" smtClean="0"/>
          </a:p>
          <a:p>
            <a:r>
              <a:rPr lang="en-GB" sz="1900" i="1" u="sng" dirty="0" smtClean="0">
                <a:hlinkClick r:id="rId2"/>
              </a:rPr>
              <a:t>ramonam@chosenpeople.org.uk</a:t>
            </a:r>
            <a:endParaRPr lang="en-US" sz="1900" dirty="0" smtClean="0"/>
          </a:p>
        </p:txBody>
      </p:sp>
      <p:pic>
        <p:nvPicPr>
          <p:cNvPr id="5" name="Picture 10"/>
          <p:cNvPicPr>
            <a:picLocks noGrp="1" noChangeAspect="1" noChangeArrowheads="1"/>
          </p:cNvPicPr>
          <p:nvPr>
            <p:ph idx="1"/>
          </p:nvPr>
        </p:nvPicPr>
        <p:blipFill>
          <a:blip r:embed="rId3" cstate="print"/>
          <a:srcRect/>
          <a:stretch>
            <a:fillRect/>
          </a:stretch>
        </p:blipFill>
        <p:spPr bwMode="auto">
          <a:xfrm>
            <a:off x="3575050" y="0"/>
            <a:ext cx="556895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84784"/>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buFont typeface="Wingdings" pitchFamily="2" charset="2"/>
              <a:buChar char="v"/>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b="1" dirty="0" smtClean="0"/>
              <a:t>We have two ministries to churches: </a:t>
            </a:r>
            <a:r>
              <a:rPr lang="en-US" sz="1800" dirty="0" smtClean="0"/>
              <a:t/>
            </a:r>
            <a:br>
              <a:rPr lang="en-US" sz="1800" dirty="0" smtClean="0"/>
            </a:br>
            <a:r>
              <a:rPr lang="en-US" sz="1800" dirty="0" smtClean="0"/>
              <a:t>1. help equip the church for Jewish evangelism and</a:t>
            </a:r>
            <a:br>
              <a:rPr lang="en-US" sz="1800" dirty="0" smtClean="0"/>
            </a:br>
            <a:r>
              <a:rPr lang="en-US" sz="1800" dirty="0" smtClean="0"/>
              <a:t/>
            </a:r>
            <a:br>
              <a:rPr lang="en-US" sz="1800" dirty="0" smtClean="0"/>
            </a:br>
            <a:r>
              <a:rPr lang="en-US" sz="1800" dirty="0" smtClean="0"/>
              <a:t>2. demonstrate how a better appreciation of the Jewish roots of the Christian faith can significantly enhance</a:t>
            </a:r>
            <a:br>
              <a:rPr lang="en-US" sz="1800" dirty="0" smtClean="0"/>
            </a:br>
            <a:r>
              <a:rPr lang="en-US" sz="1800" dirty="0" smtClean="0"/>
              <a:t>understanding of God's Word</a:t>
            </a:r>
            <a:r>
              <a:rPr lang="en-US" dirty="0" smtClean="0"/>
              <a:t>.</a:t>
            </a:r>
            <a:br>
              <a:rPr lang="en-US" dirty="0" smtClean="0"/>
            </a:br>
            <a:endParaRPr lang="en-US" dirty="0"/>
          </a:p>
        </p:txBody>
      </p:sp>
      <p:sp>
        <p:nvSpPr>
          <p:cNvPr id="3" name="Content Placeholder 2"/>
          <p:cNvSpPr>
            <a:spLocks noGrp="1"/>
          </p:cNvSpPr>
          <p:nvPr>
            <p:ph sz="half" idx="1"/>
          </p:nvPr>
        </p:nvSpPr>
        <p:spPr>
          <a:xfrm>
            <a:off x="0" y="1785926"/>
            <a:ext cx="4495800" cy="4739418"/>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normAutofit fontScale="85000" lnSpcReduction="10000"/>
          </a:bodyPr>
          <a:lstStyle/>
          <a:p>
            <a:endParaRPr lang="en-US" b="1" i="1" dirty="0" smtClean="0"/>
          </a:p>
          <a:p>
            <a:r>
              <a:rPr lang="en-US" b="1" i="1" dirty="0" smtClean="0"/>
              <a:t>"How, then, can they call on the one they have not believed in? And how can they believe in the one of whom they have not heard? And how can they hear without someone preaching to them? And how can they preach unless they are sent? As it is written, 'How beautiful are the feet of those who bring good news.'"</a:t>
            </a:r>
            <a:r>
              <a:rPr lang="en-US" b="1" dirty="0" smtClean="0"/>
              <a:t/>
            </a:r>
            <a:br>
              <a:rPr lang="en-US" b="1" dirty="0" smtClean="0"/>
            </a:br>
            <a:r>
              <a:rPr lang="en-US" b="1" dirty="0" smtClean="0"/>
              <a:t>Romans 10:14-15</a:t>
            </a:r>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429124" y="1484784"/>
            <a:ext cx="4714876" cy="5373216"/>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43438" cy="908720"/>
          </a:xfrm>
        </p:spPr>
        <p:style>
          <a:lnRef idx="1">
            <a:schemeClr val="accent5"/>
          </a:lnRef>
          <a:fillRef idx="2">
            <a:schemeClr val="accent5"/>
          </a:fillRef>
          <a:effectRef idx="1">
            <a:schemeClr val="accent5"/>
          </a:effectRef>
          <a:fontRef idx="minor">
            <a:schemeClr val="dk1"/>
          </a:fontRef>
        </p:style>
        <p:txBody>
          <a:bodyPr>
            <a:noAutofit/>
          </a:bodyPr>
          <a:lstStyle/>
          <a:p>
            <a:r>
              <a:rPr lang="en-US" sz="3200" dirty="0" smtClean="0"/>
              <a:t>Chosen People Ministries</a:t>
            </a:r>
            <a:endParaRPr lang="en-US" sz="3200" dirty="0"/>
          </a:p>
        </p:txBody>
      </p:sp>
      <p:sp>
        <p:nvSpPr>
          <p:cNvPr id="4" name="Text Placeholder 3"/>
          <p:cNvSpPr>
            <a:spLocks noGrp="1"/>
          </p:cNvSpPr>
          <p:nvPr>
            <p:ph type="body" sz="half" idx="2"/>
          </p:nvPr>
        </p:nvSpPr>
        <p:spPr>
          <a:xfrm>
            <a:off x="0" y="1000108"/>
            <a:ext cx="4572000" cy="5857892"/>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lstStyle/>
          <a:p>
            <a:r>
              <a:rPr lang="en-US" sz="4000" dirty="0" smtClean="0"/>
              <a:t>Exists to glorify God, proclaim the Gospel to the Jew first and also to the Gentile, and develops resources and programs to accomplish this task.</a:t>
            </a:r>
          </a:p>
          <a:p>
            <a:endParaRPr lang="en-US" dirty="0"/>
          </a:p>
        </p:txBody>
      </p:sp>
      <p:pic>
        <p:nvPicPr>
          <p:cNvPr id="5" name="Picture 3" descr="\\Cp-server01\Users\ramonam\Desktop\Jewish pictures\genericwelcome.JPG"/>
          <p:cNvPicPr>
            <a:picLocks noGrp="1" noChangeAspect="1" noChangeArrowheads="1"/>
          </p:cNvPicPr>
          <p:nvPr>
            <p:ph idx="1"/>
          </p:nvPr>
        </p:nvPicPr>
        <p:blipFill>
          <a:blip r:embed="rId2" cstate="print"/>
          <a:srcRect/>
          <a:stretch>
            <a:fillRect/>
          </a:stretch>
        </p:blipFill>
        <p:spPr bwMode="auto">
          <a:xfrm>
            <a:off x="4643438" y="0"/>
            <a:ext cx="4500561" cy="68580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3200" b="1" dirty="0" smtClean="0"/>
              <a:t>What We Believe</a:t>
            </a:r>
            <a:endParaRPr lang="en-US" sz="3200" b="1" dirty="0"/>
          </a:p>
        </p:txBody>
      </p:sp>
      <p:sp>
        <p:nvSpPr>
          <p:cNvPr id="3" name="Content Placeholder 2"/>
          <p:cNvSpPr>
            <a:spLocks noGrp="1"/>
          </p:cNvSpPr>
          <p:nvPr>
            <p:ph sz="half" idx="1"/>
          </p:nvPr>
        </p:nvSpPr>
        <p:spPr>
          <a:xfrm>
            <a:off x="428596" y="1600200"/>
            <a:ext cx="4572032" cy="5257800"/>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normAutofit lnSpcReduction="10000"/>
          </a:bodyPr>
          <a:lstStyle/>
          <a:p>
            <a:r>
              <a:rPr lang="en-US" dirty="0" smtClean="0"/>
              <a:t>We believe that the Jewish Scriptures predicted the coming of the Messiah through whom one could experience not only the atonement (forgiveness) of sins, but also a personal relationship with God. For example, concerning Messiah, these Scriptures teach us </a:t>
            </a:r>
          </a:p>
          <a:p>
            <a:r>
              <a:rPr lang="en-US" dirty="0" smtClean="0"/>
              <a:t>That… </a:t>
            </a:r>
          </a:p>
          <a:p>
            <a:endParaRPr lang="en-US" dirty="0"/>
          </a:p>
        </p:txBody>
      </p:sp>
      <p:pic>
        <p:nvPicPr>
          <p:cNvPr id="15362" name="Picture 2" descr="\\Cp-server01\Users\ramonam\Desktop\Jewish pictures\image019.jpg"/>
          <p:cNvPicPr>
            <a:picLocks noGrp="1" noChangeAspect="1" noChangeArrowheads="1"/>
          </p:cNvPicPr>
          <p:nvPr>
            <p:ph sz="half" idx="2"/>
          </p:nvPr>
        </p:nvPicPr>
        <p:blipFill>
          <a:blip r:embed="rId2" cstate="print"/>
          <a:srcRect/>
          <a:stretch>
            <a:fillRect/>
          </a:stretch>
        </p:blipFill>
        <p:spPr bwMode="auto">
          <a:xfrm>
            <a:off x="5000628" y="1571612"/>
            <a:ext cx="4143372" cy="5286388"/>
          </a:xfrm>
          <a:prstGeom prst="rect">
            <a:avLst/>
          </a:prstGeom>
          <a:noFill/>
        </p:spPr>
      </p:pic>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7298"/>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GB" sz="3200" b="1" dirty="0" smtClean="0"/>
              <a:t>Jesus Messiah would:</a:t>
            </a:r>
            <a:endParaRPr lang="en-US" sz="3200" b="1" dirty="0"/>
          </a:p>
        </p:txBody>
      </p:sp>
      <p:sp>
        <p:nvSpPr>
          <p:cNvPr id="3" name="Content Placeholder 2"/>
          <p:cNvSpPr>
            <a:spLocks noGrp="1"/>
          </p:cNvSpPr>
          <p:nvPr>
            <p:ph sz="half" idx="1"/>
          </p:nvPr>
        </p:nvSpPr>
        <p:spPr>
          <a:xfrm>
            <a:off x="0" y="1484784"/>
            <a:ext cx="4786314" cy="5016050"/>
          </a:xfrm>
          <a:ln>
            <a:noFill/>
          </a:ln>
          <a:effectLst>
            <a:outerShdw blurRad="190500" dist="228600" dir="2700000" algn="ctr">
              <a:srgbClr val="000000">
                <a:alpha val="30000"/>
              </a:srgbClr>
            </a:outerShdw>
            <a:softEdge rad="31750"/>
          </a:effectLst>
          <a:scene3d>
            <a:camera prst="perspectiveContrastingRightFacing"/>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a:normAutofit fontScale="92500" lnSpcReduction="20000"/>
          </a:bodyPr>
          <a:lstStyle/>
          <a:p>
            <a:r>
              <a:rPr lang="en-US" dirty="0"/>
              <a:t> be born in Bethlehem (Micah 5:2)  </a:t>
            </a:r>
          </a:p>
          <a:p>
            <a:r>
              <a:rPr lang="en-US" dirty="0"/>
              <a:t>  come before the destruction of the Jewish </a:t>
            </a:r>
            <a:r>
              <a:rPr lang="en-US"/>
              <a:t>temple </a:t>
            </a:r>
            <a:r>
              <a:rPr lang="en-US" smtClean="0"/>
              <a:t>in </a:t>
            </a:r>
            <a:r>
              <a:rPr lang="en-US" dirty="0"/>
              <a:t>70 CE (Daniel 9:24-25)  </a:t>
            </a:r>
          </a:p>
          <a:p>
            <a:r>
              <a:rPr lang="en-US" dirty="0"/>
              <a:t>  have a miraculous birth (Isaiah 7:14)  </a:t>
            </a:r>
          </a:p>
          <a:p>
            <a:r>
              <a:rPr lang="en-US" dirty="0"/>
              <a:t>  be despised and rejected by his people (Isaiah 53:3)  </a:t>
            </a:r>
          </a:p>
          <a:p>
            <a:r>
              <a:rPr lang="en-US" dirty="0"/>
              <a:t>  die for us by crucifixion (Psalm 22:16; Isaiah 53:5)  </a:t>
            </a:r>
          </a:p>
          <a:p>
            <a:r>
              <a:rPr lang="en-US" dirty="0"/>
              <a:t>  be resurrected from the dead (Psalm 16:10)  </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357298"/>
            <a:ext cx="4495800" cy="5500702"/>
          </a:xfrm>
          <a:prstGeom prst="rect">
            <a:avLst/>
          </a:prstGeom>
          <a:noFill/>
          <a:ln w="9525">
            <a:noFill/>
            <a:miter lim="800000"/>
            <a:headEnd/>
            <a:tailEnd/>
          </a:ln>
          <a:effectLst/>
        </p:spPr>
      </p:pic>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86182" cy="1052736"/>
          </a:xfrm>
        </p:spPr>
        <p:style>
          <a:lnRef idx="1">
            <a:schemeClr val="accent5"/>
          </a:lnRef>
          <a:fillRef idx="2">
            <a:schemeClr val="accent5"/>
          </a:fillRef>
          <a:effectRef idx="1">
            <a:schemeClr val="accent5"/>
          </a:effectRef>
          <a:fontRef idx="minor">
            <a:schemeClr val="dk1"/>
          </a:fontRef>
        </p:style>
        <p:txBody>
          <a:bodyPr>
            <a:noAutofit/>
          </a:bodyPr>
          <a:lstStyle/>
          <a:p>
            <a:r>
              <a:rPr lang="en-GB" sz="3200" dirty="0" smtClean="0"/>
              <a:t>We believe that:</a:t>
            </a:r>
            <a:endParaRPr lang="en-US" sz="3200" dirty="0"/>
          </a:p>
        </p:txBody>
      </p:sp>
      <p:sp>
        <p:nvSpPr>
          <p:cNvPr id="4" name="Text Placeholder 3"/>
          <p:cNvSpPr>
            <a:spLocks noGrp="1"/>
          </p:cNvSpPr>
          <p:nvPr>
            <p:ph type="body" sz="half" idx="2"/>
          </p:nvPr>
        </p:nvSpPr>
        <p:spPr>
          <a:xfrm>
            <a:off x="0" y="1340768"/>
            <a:ext cx="4071934" cy="5328592"/>
          </a:xfrm>
          <a:ln>
            <a:noFill/>
          </a:ln>
          <a:effectLst>
            <a:softEdge rad="31750"/>
          </a:effectLst>
          <a:scene3d>
            <a:camera prst="perspectiveContrastingRightFacing"/>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a:noAutofit/>
          </a:bodyPr>
          <a:lstStyle/>
          <a:p>
            <a:r>
              <a:rPr lang="en-GB" sz="2800" dirty="0" smtClean="0"/>
              <a:t>It is God’s Strategy for World </a:t>
            </a:r>
            <a:r>
              <a:rPr lang="en-GB" sz="2800" dirty="0"/>
              <a:t>M</a:t>
            </a:r>
            <a:r>
              <a:rPr lang="en-GB" sz="2800" dirty="0" smtClean="0"/>
              <a:t>ission that the Gospel should be taken to the Jews. When Jews come to Faith in Christ as Paul anticipated that they will do, in large numbers, mission of the whole humankind will develop and prosper in a new and marvellous way.</a:t>
            </a:r>
            <a:endParaRPr lang="en-US" sz="2800" dirty="0"/>
          </a:p>
        </p:txBody>
      </p:sp>
      <p:pic>
        <p:nvPicPr>
          <p:cNvPr id="10242" name="Picture 2" descr="\\Cp-server01\Users\ramonam\Desktop\Jewish pictures\wailing%20wall.jpg"/>
          <p:cNvPicPr>
            <a:picLocks noGrp="1" noChangeAspect="1" noChangeArrowheads="1"/>
          </p:cNvPicPr>
          <p:nvPr>
            <p:ph idx="1"/>
          </p:nvPr>
        </p:nvPicPr>
        <p:blipFill>
          <a:blip r:embed="rId2" cstate="print"/>
          <a:srcRect/>
          <a:stretch>
            <a:fillRect/>
          </a:stretch>
        </p:blipFill>
        <p:spPr bwMode="auto">
          <a:xfrm>
            <a:off x="3857620" y="0"/>
            <a:ext cx="5286379"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3200" b="1" dirty="0" smtClean="0"/>
              <a:t>Chosen People Ministries...</a:t>
            </a:r>
            <a:br>
              <a:rPr lang="en-US" sz="3200" b="1" dirty="0" smtClean="0"/>
            </a:br>
            <a:endParaRPr lang="en-US" sz="3200" b="1" dirty="0"/>
          </a:p>
        </p:txBody>
      </p:sp>
      <p:sp>
        <p:nvSpPr>
          <p:cNvPr id="3" name="Content Placeholder 2"/>
          <p:cNvSpPr>
            <a:spLocks noGrp="1"/>
          </p:cNvSpPr>
          <p:nvPr>
            <p:ph sz="half" idx="1"/>
          </p:nvPr>
        </p:nvSpPr>
        <p:spPr>
          <a:xfrm>
            <a:off x="0" y="1214422"/>
            <a:ext cx="4572000" cy="5643578"/>
          </a:xfrm>
          <a:ln>
            <a:noFill/>
          </a:ln>
          <a:effectLst/>
          <a:scene3d>
            <a:camera prst="perspectiveContrastingRightFacing"/>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a:lstStyle/>
          <a:p>
            <a:pPr>
              <a:buNone/>
            </a:pPr>
            <a:endParaRPr lang="en-US" dirty="0" smtClean="0"/>
          </a:p>
          <a:p>
            <a:r>
              <a:rPr lang="en-US" dirty="0" smtClean="0"/>
              <a:t>Jewish people have been taught that Jewish identity and faith in Jesus are not compatible.</a:t>
            </a:r>
          </a:p>
          <a:p>
            <a:r>
              <a:rPr lang="en-US" dirty="0" smtClean="0"/>
              <a:t>It is part of our mission to show that this is a false concept, and that belief in Jesus the Messiah is the culmination and fulfillment of Jewish identity.</a:t>
            </a:r>
            <a:endParaRPr lang="en-US" dirty="0"/>
          </a:p>
        </p:txBody>
      </p:sp>
      <p:pic>
        <p:nvPicPr>
          <p:cNvPr id="9219" name="Picture 3" descr="\\Cp-server01\Users\ramonam\Desktop\Jewish pictures\TME2151.jpg"/>
          <p:cNvPicPr>
            <a:picLocks noGrp="1" noChangeAspect="1" noChangeArrowheads="1"/>
          </p:cNvPicPr>
          <p:nvPr>
            <p:ph sz="half" idx="2"/>
          </p:nvPr>
        </p:nvPicPr>
        <p:blipFill>
          <a:blip r:embed="rId2" cstate="print"/>
          <a:srcRect/>
          <a:stretch>
            <a:fillRect/>
          </a:stretch>
        </p:blipFill>
        <p:spPr bwMode="auto">
          <a:xfrm>
            <a:off x="4572000" y="1214422"/>
            <a:ext cx="4572000" cy="5643578"/>
          </a:xfrm>
          <a:prstGeom prst="rect">
            <a:avLst/>
          </a:prstGeom>
          <a:noFill/>
        </p:spPr>
      </p:pic>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style>
          <a:lnRef idx="1">
            <a:schemeClr val="accent5"/>
          </a:lnRef>
          <a:fillRef idx="2">
            <a:schemeClr val="accent5"/>
          </a:fillRef>
          <a:effectRef idx="1">
            <a:schemeClr val="accent5"/>
          </a:effectRef>
          <a:fontRef idx="minor">
            <a:schemeClr val="dk1"/>
          </a:fontRef>
        </p:style>
        <p:txBody>
          <a:bodyPr/>
          <a:lstStyle/>
          <a:p>
            <a:pPr algn="l"/>
            <a:r>
              <a:rPr lang="en-GB" dirty="0" smtClean="0"/>
              <a:t>Chosen People Ministries</a:t>
            </a:r>
            <a:endParaRPr lang="en-US" dirty="0"/>
          </a:p>
        </p:txBody>
      </p:sp>
      <p:sp>
        <p:nvSpPr>
          <p:cNvPr id="3" name="Content Placeholder 2"/>
          <p:cNvSpPr>
            <a:spLocks noGrp="1"/>
          </p:cNvSpPr>
          <p:nvPr>
            <p:ph sz="half" idx="1"/>
          </p:nvPr>
        </p:nvSpPr>
        <p:spPr>
          <a:xfrm>
            <a:off x="0" y="1600200"/>
            <a:ext cx="4429124" cy="4525963"/>
          </a:xfrm>
          <a:ln>
            <a:noFill/>
          </a:ln>
          <a:effectLst/>
          <a:scene3d>
            <a:camera prst="perspectiveContrastingRightFacing"/>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a:normAutofit/>
          </a:bodyPr>
          <a:lstStyle/>
          <a:p>
            <a:r>
              <a:rPr lang="en-GB" sz="3200" dirty="0" smtClean="0"/>
              <a:t>We have been serving the local churches for over a century by providing presentations that edify, educate and equip believers in their faith...</a:t>
            </a:r>
            <a:r>
              <a:rPr lang="en-GB" sz="3200" dirty="0" smtClean="0">
                <a:sym typeface="Wingdings" pitchFamily="2" charset="2"/>
              </a:rPr>
              <a:t></a:t>
            </a:r>
            <a:endParaRPr lang="en-US" sz="3200" dirty="0"/>
          </a:p>
        </p:txBody>
      </p:sp>
      <p:pic>
        <p:nvPicPr>
          <p:cNvPr id="11266" name="Picture 2" descr="\\Cp-server01\Users\ramonam\Desktop\Jewish pictures\DSC02620.JPG"/>
          <p:cNvPicPr>
            <a:picLocks noGrp="1" noChangeAspect="1" noChangeArrowheads="1"/>
          </p:cNvPicPr>
          <p:nvPr>
            <p:ph sz="half" idx="2"/>
          </p:nvPr>
        </p:nvPicPr>
        <p:blipFill>
          <a:blip r:embed="rId2" cstate="print"/>
          <a:srcRect/>
          <a:stretch>
            <a:fillRect/>
          </a:stretch>
        </p:blipFill>
        <p:spPr bwMode="auto">
          <a:xfrm>
            <a:off x="4500562" y="1285860"/>
            <a:ext cx="4643438" cy="5572140"/>
          </a:xfrm>
          <a:prstGeom prst="rect">
            <a:avLst/>
          </a:prstGeom>
          <a:noFill/>
        </p:spPr>
      </p:pic>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586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GB" sz="3200" b="1" dirty="0" smtClean="0"/>
              <a:t>Our Ministry to your Church</a:t>
            </a:r>
            <a:endParaRPr lang="en-US" sz="3200" b="1" dirty="0"/>
          </a:p>
        </p:txBody>
      </p:sp>
      <p:sp>
        <p:nvSpPr>
          <p:cNvPr id="3" name="Content Placeholder 2"/>
          <p:cNvSpPr>
            <a:spLocks noGrp="1"/>
          </p:cNvSpPr>
          <p:nvPr>
            <p:ph sz="half" idx="1"/>
          </p:nvPr>
        </p:nvSpPr>
        <p:spPr>
          <a:xfrm>
            <a:off x="0" y="1340768"/>
            <a:ext cx="4286248" cy="5328592"/>
          </a:xfrm>
          <a:scene3d>
            <a:camera prst="perspectiveContrastingRightFacing"/>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normAutofit/>
          </a:bodyPr>
          <a:lstStyle/>
          <a:p>
            <a:r>
              <a:rPr lang="en-GB" b="1" i="1" dirty="0" smtClean="0">
                <a:latin typeface="Times New Roman" pitchFamily="18" charset="0"/>
                <a:cs typeface="Times New Roman" pitchFamily="18" charset="0"/>
              </a:rPr>
              <a:t>Messiah in the Passover Presentation </a:t>
            </a:r>
          </a:p>
          <a:p>
            <a:r>
              <a:rPr lang="en-GB" b="1" i="1" dirty="0" smtClean="0">
                <a:latin typeface="Times New Roman" pitchFamily="18" charset="0"/>
                <a:cs typeface="Times New Roman" pitchFamily="18" charset="0"/>
              </a:rPr>
              <a:t>The Feasts of Israel </a:t>
            </a:r>
          </a:p>
          <a:p>
            <a:r>
              <a:rPr lang="en-GB" b="1" i="1" dirty="0" smtClean="0">
                <a:latin typeface="Times New Roman" pitchFamily="18" charset="0"/>
                <a:cs typeface="Times New Roman" pitchFamily="18" charset="0"/>
              </a:rPr>
              <a:t>Messiah in the Old Testament</a:t>
            </a:r>
          </a:p>
          <a:p>
            <a:r>
              <a:rPr lang="en-GB" b="1" i="1" dirty="0" smtClean="0">
                <a:latin typeface="Times New Roman" pitchFamily="18" charset="0"/>
                <a:cs typeface="Times New Roman" pitchFamily="18" charset="0"/>
              </a:rPr>
              <a:t>The Future of Israel</a:t>
            </a:r>
          </a:p>
          <a:p>
            <a:r>
              <a:rPr lang="en-GB" b="1" i="1" dirty="0" smtClean="0">
                <a:latin typeface="Times New Roman" pitchFamily="18" charset="0"/>
                <a:cs typeface="Times New Roman" pitchFamily="18" charset="0"/>
              </a:rPr>
              <a:t>The Church and the Jewish People</a:t>
            </a:r>
          </a:p>
          <a:p>
            <a:r>
              <a:rPr lang="en-GB" b="1" i="1" dirty="0" smtClean="0">
                <a:latin typeface="Times New Roman" pitchFamily="18" charset="0"/>
                <a:cs typeface="Times New Roman" pitchFamily="18" charset="0"/>
              </a:rPr>
              <a:t>Biblical Feasts of Israel</a:t>
            </a:r>
          </a:p>
          <a:p>
            <a:r>
              <a:rPr lang="en-GB" b="1" dirty="0" smtClean="0"/>
              <a:t>And many more ... </a:t>
            </a:r>
          </a:p>
          <a:p>
            <a:endParaRPr lang="en-GB" b="1" dirty="0" smtClean="0"/>
          </a:p>
        </p:txBody>
      </p:sp>
      <p:pic>
        <p:nvPicPr>
          <p:cNvPr id="12291" name="Picture 3" descr="\\Cp-server01\Users\ramonam\Desktop\Jewish pictures\featured1.jpg"/>
          <p:cNvPicPr>
            <a:picLocks noGrp="1" noChangeAspect="1" noChangeArrowheads="1"/>
          </p:cNvPicPr>
          <p:nvPr>
            <p:ph sz="half" idx="2"/>
          </p:nvPr>
        </p:nvPicPr>
        <p:blipFill>
          <a:blip r:embed="rId2" cstate="print"/>
          <a:srcRect/>
          <a:stretch>
            <a:fillRect/>
          </a:stretch>
        </p:blipFill>
        <p:spPr bwMode="auto">
          <a:xfrm>
            <a:off x="4286248" y="1285860"/>
            <a:ext cx="4857751" cy="5572140"/>
          </a:xfrm>
          <a:prstGeom prst="rect">
            <a:avLst/>
          </a:prstGeom>
          <a:noFill/>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a:effectLst>
            <a:outerShdw blurRad="40000" dist="20000" dir="5400000" rotWithShape="0">
              <a:srgbClr val="000000">
                <a:alpha val="38000"/>
              </a:srgbClr>
            </a:outerShdw>
            <a:softEdge rad="12700"/>
          </a:effectLst>
        </p:spPr>
        <p:style>
          <a:lnRef idx="1">
            <a:schemeClr val="accent5"/>
          </a:lnRef>
          <a:fillRef idx="2">
            <a:schemeClr val="accent5"/>
          </a:fillRef>
          <a:effectRef idx="1">
            <a:schemeClr val="accent5"/>
          </a:effectRef>
          <a:fontRef idx="minor">
            <a:schemeClr val="dk1"/>
          </a:fontRef>
        </p:style>
        <p:txBody>
          <a:bodyPr>
            <a:normAutofit/>
          </a:bodyPr>
          <a:lstStyle/>
          <a:p>
            <a:pPr algn="l"/>
            <a:r>
              <a:rPr lang="en-GB" sz="3200" b="1" dirty="0" smtClean="0"/>
              <a:t>Messiah in the Passover</a:t>
            </a:r>
            <a:endParaRPr lang="en-US" sz="3200" b="1" dirty="0"/>
          </a:p>
        </p:txBody>
      </p:sp>
      <p:sp>
        <p:nvSpPr>
          <p:cNvPr id="3" name="Content Placeholder 2"/>
          <p:cNvSpPr>
            <a:spLocks noGrp="1"/>
          </p:cNvSpPr>
          <p:nvPr>
            <p:ph sz="half" idx="1"/>
          </p:nvPr>
        </p:nvSpPr>
        <p:spPr>
          <a:xfrm>
            <a:off x="457200" y="1214422"/>
            <a:ext cx="4038600" cy="5214974"/>
          </a:xfrm>
          <a:scene3d>
            <a:camera prst="perspectiveContrastingRightFacing"/>
            <a:lightRig rig="threePt" dir="t">
              <a:rot lat="0" lon="0" rev="1200000"/>
            </a:lightRig>
          </a:scene3d>
          <a:sp3d>
            <a:bevelT w="63500" h="25400" prst="convex"/>
          </a:sp3d>
        </p:spPr>
        <p:style>
          <a:lnRef idx="0">
            <a:schemeClr val="accent5"/>
          </a:lnRef>
          <a:fillRef idx="3">
            <a:schemeClr val="accent5"/>
          </a:fillRef>
          <a:effectRef idx="3">
            <a:schemeClr val="accent5"/>
          </a:effectRef>
          <a:fontRef idx="minor">
            <a:schemeClr val="lt1"/>
          </a:fontRef>
        </p:style>
        <p:txBody>
          <a:bodyPr>
            <a:normAutofit lnSpcReduction="10000"/>
          </a:bodyPr>
          <a:lstStyle/>
          <a:p>
            <a:r>
              <a:rPr lang="en-GB" dirty="0" smtClean="0"/>
              <a:t>When God instituted the Passover for the Jewish people, He gave all mankind a picture of what redemption was. </a:t>
            </a:r>
          </a:p>
          <a:p>
            <a:r>
              <a:rPr lang="en-GB" dirty="0" smtClean="0"/>
              <a:t>The demonstration illustrates how Jesus </a:t>
            </a:r>
            <a:r>
              <a:rPr lang="en-US" dirty="0" smtClean="0"/>
              <a:t>Christ the Lamb of God is the fulfillment of the </a:t>
            </a:r>
            <a:r>
              <a:rPr lang="en-US" u="sng" dirty="0" smtClean="0"/>
              <a:t>feast- </a:t>
            </a:r>
            <a:r>
              <a:rPr lang="en-US" b="1" i="1" u="sng" dirty="0" smtClean="0"/>
              <a:t>your church members will never forget it!</a:t>
            </a:r>
            <a:endParaRPr lang="en-US" b="1" i="1" u="sng" dirty="0"/>
          </a:p>
        </p:txBody>
      </p:sp>
      <p:pic>
        <p:nvPicPr>
          <p:cNvPr id="13314" name="Picture 2" descr="\\Cp-server01\Users\ramonam\Desktop\Jewish pictures\passover2.jpg"/>
          <p:cNvPicPr>
            <a:picLocks noGrp="1" noChangeAspect="1" noChangeArrowheads="1"/>
          </p:cNvPicPr>
          <p:nvPr>
            <p:ph sz="half" idx="2"/>
          </p:nvPr>
        </p:nvPicPr>
        <p:blipFill>
          <a:blip r:embed="rId2" cstate="print"/>
          <a:srcRect/>
          <a:stretch>
            <a:fillRect/>
          </a:stretch>
        </p:blipFill>
        <p:spPr bwMode="auto">
          <a:xfrm>
            <a:off x="5135006" y="1285860"/>
            <a:ext cx="4008994" cy="5572140"/>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1049</TotalTime>
  <Words>858</Words>
  <Application>Microsoft Office PowerPoint</Application>
  <PresentationFormat>On-screen Show (4:3)</PresentationFormat>
  <Paragraphs>69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Chosen People Ministries</vt:lpstr>
      <vt:lpstr>Chosen People Ministries</vt:lpstr>
      <vt:lpstr>What We Believe</vt:lpstr>
      <vt:lpstr>Jesus Messiah would:</vt:lpstr>
      <vt:lpstr>We believe that:</vt:lpstr>
      <vt:lpstr>Chosen People Ministries... </vt:lpstr>
      <vt:lpstr>Chosen People Ministries</vt:lpstr>
      <vt:lpstr>Our Ministry to your Church</vt:lpstr>
      <vt:lpstr>Messiah in the Passover</vt:lpstr>
      <vt:lpstr>The Feasts of Israel </vt:lpstr>
      <vt:lpstr>Messiah in the Old Testament</vt:lpstr>
      <vt:lpstr>The Future of Israel</vt:lpstr>
      <vt:lpstr>The Church and the Jewish People</vt:lpstr>
      <vt:lpstr>Book a Speaker</vt:lpstr>
      <vt:lpstr>Daniel Nessim,  is currently the Executive Director of Chosen People Ministries (UK), leader of Messianic Congregation Beth Sar Shalom, and a trustee of the British Messianic Jewish Alliance.  </vt:lpstr>
      <vt:lpstr>Fiona Sorbala,  is currently  an evangelist and Bible teacher  with  Chosen People Ministries (UK),  and part of the team  at  our Messianic Congregation Beth Sar Shalom, and a trustee of the British Messianic Jewish Alliance.</vt:lpstr>
      <vt:lpstr>Contact information</vt:lpstr>
      <vt:lpstr>   We have two ministries to churches:  1. help equip the church for Jewish evangelism and  2. demonstrate how a better appreciation of the Jewish roots of the Christian faith can significantly enhance understanding of God's Word. </vt:lpstr>
    </vt:vector>
  </TitlesOfParts>
  <Company>Chosen People Ministries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Chosen People Ministries</dc:title>
  <dc:creator>Ramona Muresan</dc:creator>
  <cp:lastModifiedBy>Natalia Iosif</cp:lastModifiedBy>
  <cp:revision>102</cp:revision>
  <dcterms:created xsi:type="dcterms:W3CDTF">2009-08-13T10:06:20Z</dcterms:created>
  <dcterms:modified xsi:type="dcterms:W3CDTF">2011-01-25T15:44:03Z</dcterms:modified>
</cp:coreProperties>
</file>